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9" r:id="rId3"/>
    <p:sldId id="263" r:id="rId4"/>
    <p:sldId id="283" r:id="rId5"/>
    <p:sldId id="270" r:id="rId6"/>
    <p:sldId id="271" r:id="rId7"/>
    <p:sldId id="272" r:id="rId8"/>
    <p:sldId id="273" r:id="rId9"/>
    <p:sldId id="274" r:id="rId10"/>
    <p:sldId id="282" r:id="rId11"/>
    <p:sldId id="280" r:id="rId12"/>
    <p:sldId id="264" r:id="rId13"/>
    <p:sldId id="265" r:id="rId14"/>
    <p:sldId id="266" r:id="rId15"/>
    <p:sldId id="267" r:id="rId16"/>
    <p:sldId id="276" r:id="rId17"/>
    <p:sldId id="268" r:id="rId18"/>
    <p:sldId id="259" r:id="rId19"/>
    <p:sldId id="269" r:id="rId20"/>
    <p:sldId id="275" r:id="rId21"/>
    <p:sldId id="277" r:id="rId22"/>
    <p:sldId id="258" r:id="rId23"/>
    <p:sldId id="26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3014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5868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0205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044768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87279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60789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57746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12781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5446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9105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0599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28427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8907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230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7698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2369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0177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2123B-3CA5-4608-95DC-CB0886DDC68A}" type="datetimeFigureOut">
              <a:rPr lang="en-US" smtClean="0"/>
              <a:pPr/>
              <a:t>6/19/2020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90329-B7BD-4416-B6C1-52CBA077FA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68608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Team Management and Managerial Decision Making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DAY-(5)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MANAGEMENT</a:t>
            </a:r>
            <a:endParaRPr lang="en-IN" dirty="0"/>
          </a:p>
        </p:txBody>
      </p:sp>
      <p:pic>
        <p:nvPicPr>
          <p:cNvPr id="4" name="VID-20200619-WA0016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063" y="1935922"/>
            <a:ext cx="7035620" cy="3869342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THEORY</a:t>
            </a:r>
            <a:endParaRPr lang="en-IN" dirty="0"/>
          </a:p>
        </p:txBody>
      </p:sp>
      <p:pic>
        <p:nvPicPr>
          <p:cNvPr id="4" name="Content Placeholder 3" descr="45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031" y="2228850"/>
            <a:ext cx="6096000" cy="3429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Three</a:t>
            </a:r>
            <a:r>
              <a:rPr lang="en-US" dirty="0"/>
              <a:t> Key Elements in the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your </a:t>
            </a:r>
            <a:r>
              <a:rPr lang="en-US" b="1" dirty="0">
                <a:solidFill>
                  <a:srgbClr val="FFFF00"/>
                </a:solidFill>
              </a:rPr>
              <a:t>response</a:t>
            </a:r>
          </a:p>
          <a:p>
            <a:r>
              <a:rPr lang="en-US" dirty="0"/>
              <a:t>Understand your </a:t>
            </a:r>
            <a:r>
              <a:rPr lang="en-US" b="1" dirty="0">
                <a:solidFill>
                  <a:srgbClr val="FFFF00"/>
                </a:solidFill>
              </a:rPr>
              <a:t>biases</a:t>
            </a:r>
          </a:p>
          <a:p>
            <a:r>
              <a:rPr lang="en-US" dirty="0"/>
              <a:t>Consider different </a:t>
            </a:r>
            <a:r>
              <a:rPr lang="en-US" b="1" dirty="0">
                <a:solidFill>
                  <a:srgbClr val="FFFF00"/>
                </a:solidFill>
              </a:rPr>
              <a:t>consequences</a:t>
            </a:r>
            <a:endParaRPr lang="en-IN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78314"/>
            <a:ext cx="7765321" cy="1326321"/>
          </a:xfrm>
        </p:spPr>
        <p:txBody>
          <a:bodyPr>
            <a:normAutofit/>
          </a:bodyPr>
          <a:lstStyle/>
          <a:p>
            <a:r>
              <a:rPr lang="en-US" dirty="0"/>
              <a:t>General Categories of </a:t>
            </a:r>
            <a:r>
              <a:rPr lang="en-US" b="1" dirty="0"/>
              <a:t>PROBLEM SOLVING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IN" dirty="0"/>
          </a:p>
        </p:txBody>
      </p:sp>
      <p:pic>
        <p:nvPicPr>
          <p:cNvPr id="4" name="Content Placeholder 3" descr="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6552728" cy="415297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7429520" y="6500834"/>
            <a:ext cx="121444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2365.jpg"/>
          <p:cNvPicPr>
            <a:picLocks noGrp="1" noChangeAspect="1"/>
          </p:cNvPicPr>
          <p:nvPr>
            <p:ph idx="1"/>
          </p:nvPr>
        </p:nvPicPr>
        <p:blipFill>
          <a:blip r:embed="rId2"/>
          <a:srcRect t="9743" b="6469"/>
          <a:stretch>
            <a:fillRect/>
          </a:stretch>
        </p:blipFill>
        <p:spPr>
          <a:xfrm>
            <a:off x="1187624" y="1571612"/>
            <a:ext cx="7338462" cy="500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Oval 2"/>
          <p:cNvSpPr/>
          <p:nvPr/>
        </p:nvSpPr>
        <p:spPr>
          <a:xfrm>
            <a:off x="3214678" y="214290"/>
            <a:ext cx="2714644" cy="1143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ASK YOURSELF-WHY!!??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70" y="214290"/>
            <a:ext cx="7765321" cy="1326321"/>
          </a:xfrm>
        </p:spPr>
        <p:txBody>
          <a:bodyPr>
            <a:normAutofit/>
          </a:bodyPr>
          <a:lstStyle/>
          <a:p>
            <a:r>
              <a:rPr lang="en-US" dirty="0"/>
              <a:t>General Categories of </a:t>
            </a:r>
            <a:r>
              <a:rPr lang="en-US" b="1" dirty="0"/>
              <a:t>PROBLEM SOLVING</a:t>
            </a:r>
            <a:endParaRPr lang="en-IN" dirty="0"/>
          </a:p>
        </p:txBody>
      </p:sp>
      <p:pic>
        <p:nvPicPr>
          <p:cNvPr id="4" name="Content Placeholder 3" descr="cp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803" y="2095500"/>
            <a:ext cx="4922456" cy="36957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6858016" y="6357958"/>
            <a:ext cx="164307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IN" dirty="0" smtClean="0"/>
              <a:t>Did you ever faced a </a:t>
            </a:r>
            <a:r>
              <a:rPr lang="en-IN" dirty="0" smtClean="0">
                <a:solidFill>
                  <a:srgbClr val="FFFF00"/>
                </a:solidFill>
              </a:rPr>
              <a:t>dilemma</a:t>
            </a:r>
            <a:r>
              <a:rPr lang="en-IN" dirty="0" smtClean="0"/>
              <a:t> in making a concrete decision and how did you came out of that?</a:t>
            </a:r>
          </a:p>
          <a:p>
            <a:pPr lvl="1" fontAlgn="base"/>
            <a:r>
              <a:rPr lang="en-IN" dirty="0" smtClean="0"/>
              <a:t>What was the </a:t>
            </a:r>
            <a:r>
              <a:rPr lang="en-IN" b="1" dirty="0" smtClean="0">
                <a:solidFill>
                  <a:srgbClr val="FFFF00"/>
                </a:solidFill>
              </a:rPr>
              <a:t>outcome</a:t>
            </a:r>
            <a:r>
              <a:rPr lang="en-IN" dirty="0" smtClean="0"/>
              <a:t>?</a:t>
            </a:r>
          </a:p>
          <a:p>
            <a:pPr lvl="1" fontAlgn="base"/>
            <a:r>
              <a:rPr lang="en-IN" dirty="0" smtClean="0"/>
              <a:t>What </a:t>
            </a:r>
            <a:r>
              <a:rPr lang="en-IN" b="1" dirty="0" smtClean="0">
                <a:solidFill>
                  <a:srgbClr val="FFFF00"/>
                </a:solidFill>
              </a:rPr>
              <a:t>barriers</a:t>
            </a:r>
            <a:r>
              <a:rPr lang="en-IN" dirty="0" smtClean="0"/>
              <a:t> you faced?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p1.png"/>
          <p:cNvPicPr>
            <a:picLocks noGrp="1" noChangeAspect="1"/>
          </p:cNvPicPr>
          <p:nvPr>
            <p:ph idx="1"/>
          </p:nvPr>
        </p:nvPicPr>
        <p:blipFill>
          <a:blip r:embed="rId2"/>
          <a:srcRect t="14545" r="-2273" b="3636"/>
          <a:stretch>
            <a:fillRect/>
          </a:stretch>
        </p:blipFill>
        <p:spPr>
          <a:xfrm>
            <a:off x="1570717" y="1268760"/>
            <a:ext cx="6241643" cy="460851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428596" y="5072074"/>
            <a:ext cx="970251" cy="50405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116632"/>
            <a:ext cx="7765321" cy="1326321"/>
          </a:xfrm>
        </p:spPr>
        <p:txBody>
          <a:bodyPr>
            <a:normAutofit/>
          </a:bodyPr>
          <a:lstStyle/>
          <a:p>
            <a:r>
              <a:rPr lang="en-US" b="1" dirty="0"/>
              <a:t>CASE STUDY</a:t>
            </a:r>
            <a:r>
              <a:rPr lang="en-US" dirty="0"/>
              <a:t/>
            </a:r>
            <a:br>
              <a:rPr lang="en-US" dirty="0"/>
            </a:br>
            <a:r>
              <a:rPr lang="en-US" b="1" u="sng" dirty="0"/>
              <a:t>PROBLEM STATEMENT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>
            <a:normAutofit/>
          </a:bodyPr>
          <a:lstStyle/>
          <a:p>
            <a:r>
              <a:rPr lang="en-IN" dirty="0"/>
              <a:t>Martha has been assigned a team of 10 people</a:t>
            </a:r>
          </a:p>
          <a:p>
            <a:r>
              <a:rPr lang="en-IN" dirty="0"/>
              <a:t>They just haven’t really come together as a team</a:t>
            </a:r>
          </a:p>
          <a:p>
            <a:r>
              <a:rPr lang="en-IN" dirty="0"/>
              <a:t>She was sure she started off well and communicated their responsibilities well.</a:t>
            </a:r>
          </a:p>
          <a:p>
            <a:r>
              <a:rPr lang="en-IN" dirty="0"/>
              <a:t> If someone needs help, no one pitches in to assist</a:t>
            </a:r>
          </a:p>
          <a:p>
            <a:r>
              <a:rPr lang="en-IN" dirty="0"/>
              <a:t>One of the team member had an emergency, no one offered to help so Martha jumped in to assist.</a:t>
            </a:r>
          </a:p>
          <a:p>
            <a:r>
              <a:rPr lang="en-US" dirty="0"/>
              <a:t>Martha was disappointed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256951"/>
            <a:ext cx="7765321" cy="1326321"/>
          </a:xfrm>
        </p:spPr>
        <p:txBody>
          <a:bodyPr>
            <a:normAutofit/>
          </a:bodyPr>
          <a:lstStyle/>
          <a:p>
            <a:r>
              <a:rPr lang="en-US" b="1" u="sng" dirty="0"/>
              <a:t>SOLUTION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(TEAM BUILDING)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3970774"/>
          </a:xfrm>
        </p:spPr>
        <p:txBody>
          <a:bodyPr>
            <a:normAutofit/>
          </a:bodyPr>
          <a:lstStyle/>
          <a:p>
            <a:r>
              <a:rPr lang="en-US" dirty="0"/>
              <a:t>Should have </a:t>
            </a:r>
            <a:r>
              <a:rPr lang="en-US" b="1" dirty="0">
                <a:solidFill>
                  <a:srgbClr val="FFFF00"/>
                </a:solidFill>
              </a:rPr>
              <a:t>communicated</a:t>
            </a:r>
            <a:r>
              <a:rPr lang="en-US" dirty="0"/>
              <a:t> well</a:t>
            </a:r>
          </a:p>
          <a:p>
            <a:r>
              <a:rPr lang="en-US" dirty="0"/>
              <a:t>Should have communicated well about </a:t>
            </a:r>
            <a:r>
              <a:rPr lang="en-US" b="1" dirty="0">
                <a:solidFill>
                  <a:srgbClr val="FFFF00"/>
                </a:solidFill>
              </a:rPr>
              <a:t>leadership</a:t>
            </a:r>
          </a:p>
          <a:p>
            <a:r>
              <a:rPr lang="en-US" dirty="0"/>
              <a:t>Should have brought the team </a:t>
            </a:r>
            <a:r>
              <a:rPr lang="en-US" b="1" dirty="0">
                <a:solidFill>
                  <a:srgbClr val="FFFF00"/>
                </a:solidFill>
              </a:rPr>
              <a:t>together</a:t>
            </a:r>
          </a:p>
          <a:p>
            <a:r>
              <a:rPr lang="en-US" dirty="0"/>
              <a:t>Should have talked about </a:t>
            </a:r>
            <a:r>
              <a:rPr lang="en-US" b="1" dirty="0">
                <a:solidFill>
                  <a:srgbClr val="FFFF00"/>
                </a:solidFill>
              </a:rPr>
              <a:t>cultural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diversity</a:t>
            </a:r>
          </a:p>
          <a:p>
            <a:r>
              <a:rPr lang="en-US" dirty="0"/>
              <a:t>Should have spoken about </a:t>
            </a:r>
            <a:r>
              <a:rPr lang="en-US" b="1" dirty="0">
                <a:solidFill>
                  <a:srgbClr val="FFFF00"/>
                </a:solidFill>
              </a:rPr>
              <a:t>cultural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management</a:t>
            </a:r>
          </a:p>
          <a:p>
            <a:r>
              <a:rPr lang="en-IN" dirty="0"/>
              <a:t>Develop </a:t>
            </a:r>
            <a:r>
              <a:rPr lang="en-IN" b="1" dirty="0">
                <a:solidFill>
                  <a:srgbClr val="FFFF00"/>
                </a:solidFill>
              </a:rPr>
              <a:t>processes</a:t>
            </a:r>
            <a:r>
              <a:rPr lang="en-IN" dirty="0"/>
              <a:t> and </a:t>
            </a:r>
            <a:r>
              <a:rPr lang="en-IN" b="1" dirty="0">
                <a:solidFill>
                  <a:srgbClr val="FFFF00"/>
                </a:solidFill>
              </a:rPr>
              <a:t>procedures</a:t>
            </a:r>
            <a:r>
              <a:rPr lang="en-IN" dirty="0"/>
              <a:t> for how the team will work </a:t>
            </a:r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IN" dirty="0"/>
          </a:p>
        </p:txBody>
      </p:sp>
      <p:pic>
        <p:nvPicPr>
          <p:cNvPr id="6" name="VID-20200619-WA001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935922"/>
            <a:ext cx="7007409" cy="3941350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89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928802"/>
            <a:ext cx="7929618" cy="28806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VIS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298" y="1357298"/>
            <a:ext cx="4221582" cy="428628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IN" dirty="0"/>
          </a:p>
        </p:txBody>
      </p:sp>
      <p:pic>
        <p:nvPicPr>
          <p:cNvPr id="4" name="Content Placeholder 3" descr="qs.jpg"/>
          <p:cNvPicPr>
            <a:picLocks noGrp="1" noChangeAspect="1"/>
          </p:cNvPicPr>
          <p:nvPr>
            <p:ph idx="1"/>
          </p:nvPr>
        </p:nvPicPr>
        <p:blipFill>
          <a:blip r:embed="rId2"/>
          <a:srcRect t="11996" r="-3666" b="13819"/>
          <a:stretch>
            <a:fillRect/>
          </a:stretch>
        </p:blipFill>
        <p:spPr>
          <a:xfrm>
            <a:off x="1714480" y="2071678"/>
            <a:ext cx="6000792" cy="3357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 descr="po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08" y="1142984"/>
            <a:ext cx="4714908" cy="4714908"/>
          </a:xfrm>
          <a:prstGeom prst="ellipse">
            <a:avLst/>
          </a:prstGeom>
          <a:ln w="63500" cap="rnd">
            <a:solidFill>
              <a:srgbClr val="FFC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TYPES OF </a:t>
            </a:r>
            <a:r>
              <a:rPr lang="en-US" b="1" dirty="0"/>
              <a:t>PROBLEMS</a:t>
            </a:r>
            <a:br>
              <a:rPr lang="en-US" b="1" dirty="0"/>
            </a:br>
            <a:r>
              <a:rPr lang="en-US" dirty="0"/>
              <a:t>DIFFERENT TYPES OF </a:t>
            </a:r>
            <a:r>
              <a:rPr lang="en-US" b="1" dirty="0"/>
              <a:t>SOLUTIONS</a:t>
            </a:r>
            <a:endParaRPr lang="en-IN" b="1" dirty="0"/>
          </a:p>
        </p:txBody>
      </p:sp>
      <p:pic>
        <p:nvPicPr>
          <p:cNvPr id="6" name="Content Placeholder 5" descr="IMG-20200609-WA0007 (1).jpg"/>
          <p:cNvPicPr>
            <a:picLocks noGrp="1" noChangeAspect="1"/>
          </p:cNvPicPr>
          <p:nvPr>
            <p:ph idx="1"/>
          </p:nvPr>
        </p:nvPicPr>
        <p:blipFill>
          <a:blip r:embed="rId2"/>
          <a:srcRect l="34906" b="-300"/>
          <a:stretch>
            <a:fillRect/>
          </a:stretch>
        </p:blipFill>
        <p:spPr>
          <a:xfrm>
            <a:off x="2143108" y="2643182"/>
            <a:ext cx="4929222" cy="30718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POOR DECISIONS?</a:t>
            </a:r>
            <a:endParaRPr lang="en-IN" dirty="0"/>
          </a:p>
        </p:txBody>
      </p:sp>
      <p:pic>
        <p:nvPicPr>
          <p:cNvPr id="4" name="VID-20200619-WA0012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743" y="1928544"/>
            <a:ext cx="7200527" cy="3960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676" y="546176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Decision Making Tools &amp; Strategies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193" y="1484784"/>
            <a:ext cx="8229600" cy="4572032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IN" b="1" dirty="0"/>
              <a:t>Marginal Analysis</a:t>
            </a:r>
          </a:p>
          <a:p>
            <a:pPr fontAlgn="base">
              <a:buNone/>
            </a:pPr>
            <a:endParaRPr lang="en-IN" b="1" dirty="0"/>
          </a:p>
          <a:p>
            <a:pPr fontAlgn="base"/>
            <a:r>
              <a:rPr lang="en-IN" b="1" dirty="0"/>
              <a:t>SWOT Diagram</a:t>
            </a:r>
          </a:p>
          <a:p>
            <a:pPr fontAlgn="base">
              <a:buNone/>
            </a:pPr>
            <a:endParaRPr lang="en-IN" b="1" dirty="0"/>
          </a:p>
          <a:p>
            <a:pPr fontAlgn="base"/>
            <a:r>
              <a:rPr lang="en-IN" b="1" dirty="0"/>
              <a:t>Decision Matrix</a:t>
            </a:r>
          </a:p>
          <a:p>
            <a:pPr fontAlgn="base"/>
            <a:endParaRPr lang="en-IN" b="1" dirty="0"/>
          </a:p>
          <a:p>
            <a:pPr fontAlgn="base"/>
            <a:r>
              <a:rPr lang="en-IN" b="1" dirty="0"/>
              <a:t>Pareto Analysis</a:t>
            </a:r>
          </a:p>
          <a:p>
            <a:pPr>
              <a:buNone/>
            </a:pPr>
            <a:r>
              <a:rPr lang="en-IN" dirty="0"/>
              <a:t/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Marginal Analysis</a:t>
            </a:r>
            <a:br>
              <a:rPr lang="en-IN" b="1" dirty="0"/>
            </a:br>
            <a:endParaRPr lang="en-IN" dirty="0"/>
          </a:p>
        </p:txBody>
      </p:sp>
      <p:pic>
        <p:nvPicPr>
          <p:cNvPr id="4" name="Content Placeholder 3" descr="m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28" y="1928802"/>
            <a:ext cx="6326210" cy="355687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339" y="332656"/>
            <a:ext cx="7765321" cy="1326321"/>
          </a:xfrm>
        </p:spPr>
        <p:txBody>
          <a:bodyPr>
            <a:normAutofit/>
          </a:bodyPr>
          <a:lstStyle/>
          <a:p>
            <a:r>
              <a:rPr lang="en-IN" b="1" dirty="0"/>
              <a:t>  SWOT Diagram</a:t>
            </a:r>
            <a:br>
              <a:rPr lang="en-IN" b="1" dirty="0"/>
            </a:br>
            <a:endParaRPr lang="en-IN" dirty="0"/>
          </a:p>
        </p:txBody>
      </p:sp>
      <p:pic>
        <p:nvPicPr>
          <p:cNvPr id="4" name="Content Placeholder 3" descr="swo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39" y="1857364"/>
            <a:ext cx="6543279" cy="39479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Decision Matrix</a:t>
            </a:r>
            <a:br>
              <a:rPr lang="en-IN" b="1" dirty="0"/>
            </a:br>
            <a:endParaRPr lang="en-IN" dirty="0"/>
          </a:p>
        </p:txBody>
      </p:sp>
      <p:pic>
        <p:nvPicPr>
          <p:cNvPr id="4" name="Content Placeholder 3" descr="dm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0" y="2285992"/>
            <a:ext cx="6643734" cy="250032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Pareto Analysis</a:t>
            </a:r>
            <a:br>
              <a:rPr lang="en-IN" b="1" dirty="0"/>
            </a:br>
            <a:endParaRPr lang="en-IN" dirty="0"/>
          </a:p>
        </p:txBody>
      </p:sp>
      <p:pic>
        <p:nvPicPr>
          <p:cNvPr id="4" name="Content Placeholder 3" descr="pm.png"/>
          <p:cNvPicPr>
            <a:picLocks noGrp="1" noChangeAspect="1"/>
          </p:cNvPicPr>
          <p:nvPr>
            <p:ph idx="1"/>
          </p:nvPr>
        </p:nvPicPr>
        <p:blipFill>
          <a:blip r:embed="rId2"/>
          <a:srcRect b="12845"/>
          <a:stretch>
            <a:fillRect/>
          </a:stretch>
        </p:blipFill>
        <p:spPr>
          <a:xfrm>
            <a:off x="1475656" y="2357430"/>
            <a:ext cx="6480720" cy="287177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844</TotalTime>
  <Words>178</Words>
  <Application>Microsoft Office PowerPoint</Application>
  <PresentationFormat>On-screen Show (4:3)</PresentationFormat>
  <Paragraphs>48</Paragraphs>
  <Slides>23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Damask</vt:lpstr>
      <vt:lpstr>Team Management and Managerial Decision Making</vt:lpstr>
      <vt:lpstr>VIDEO</vt:lpstr>
      <vt:lpstr>DIFFERENT TYPES OF PROBLEMS DIFFERENT TYPES OF SOLUTIONS</vt:lpstr>
      <vt:lpstr>WHY POOR DECISIONS?</vt:lpstr>
      <vt:lpstr>Decision Making Tools &amp; Strategies </vt:lpstr>
      <vt:lpstr>Marginal Analysis </vt:lpstr>
      <vt:lpstr>  SWOT Diagram </vt:lpstr>
      <vt:lpstr>Decision Matrix </vt:lpstr>
      <vt:lpstr>Pareto Analysis </vt:lpstr>
      <vt:lpstr>TIME MANAGEMENT</vt:lpstr>
      <vt:lpstr>GAME THEORY</vt:lpstr>
      <vt:lpstr>Three Key Elements in the Process</vt:lpstr>
      <vt:lpstr>General Categories of PROBLEM SOLVING</vt:lpstr>
      <vt:lpstr>Slide 14</vt:lpstr>
      <vt:lpstr>General Categories of PROBLEM SOLVING</vt:lpstr>
      <vt:lpstr>DISCUSSION</vt:lpstr>
      <vt:lpstr>Slide 17</vt:lpstr>
      <vt:lpstr>CASE STUDY PROBLEM STATEMENT</vt:lpstr>
      <vt:lpstr>SOLUTION (TEAM BUILDING)</vt:lpstr>
      <vt:lpstr>Slide 20</vt:lpstr>
      <vt:lpstr>Slide 21</vt:lpstr>
      <vt:lpstr>QUESTIONS?</vt:lpstr>
      <vt:lpstr>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Management and Managerial Decision Making</dc:title>
  <dc:creator>Admin</dc:creator>
  <cp:lastModifiedBy>Admin</cp:lastModifiedBy>
  <cp:revision>55</cp:revision>
  <dcterms:created xsi:type="dcterms:W3CDTF">2020-06-11T18:43:42Z</dcterms:created>
  <dcterms:modified xsi:type="dcterms:W3CDTF">2020-06-19T15:54:34Z</dcterms:modified>
</cp:coreProperties>
</file>